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620" y="-102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46C531D4-254D-4672-BDC7-053A125A6557}" type="slidenum">
              <a:t>‹#›</a:t>
            </a:fld>
            <a:endParaRPr lang="cs-CZ" sz="14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544441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4" name="Zástupný symbol pro záhlaví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4944AB6D-0DDE-4AC8-8AAF-6C43DA406CB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356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cs-CZ" sz="2000" b="0" i="0" u="none" strike="noStrike" kern="1200">
        <a:ln>
          <a:noFill/>
        </a:ln>
        <a:latin typeface="Arial" pitchFamily="18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>
            <a:spAutoFit/>
          </a:bodyPr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4160" cy="37008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4160" cy="37008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4160" cy="37008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4160" cy="37008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4160" cy="37008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4160" cy="37008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4160" cy="37008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18F6B44-02E8-45CE-8749-BA9629DD2E1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91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4CFCD02-188A-4862-BAC4-4A6FF139E88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052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283986E-D7AA-4D77-8C74-B3BAB3134A5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47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664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252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61390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41363" y="2101850"/>
            <a:ext cx="4227512" cy="476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21275" y="2101850"/>
            <a:ext cx="4227513" cy="476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85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16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52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1623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138118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729A9EB-6A54-4EDB-94E8-FD4FD16ABBE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120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25675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669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197725" y="555625"/>
            <a:ext cx="2151063" cy="63087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41363" y="555625"/>
            <a:ext cx="6303962" cy="63087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52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99EE206-D415-44A8-9702-4F24C98BA1A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596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1F1D44B-E38F-436F-A224-2BE2F1B8164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661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8FE89FF-B47A-4258-9FEE-45FA907CC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551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315C182-4D4C-41E7-A0E6-2D05702A66D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010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45A0BB5-15D1-4C34-8847-09BA9D5F402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560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2BC28BB-F091-4580-B4EE-352CC853759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716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A854599-AC7D-41D8-9413-2A962588982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74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cs-CZ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C979F61F-1543-43B3-95F8-1B94C5BF2536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cs-CZ" sz="2400" b="0" i="0" u="none" strike="noStrike" kern="1200">
          <a:ln>
            <a:noFill/>
          </a:ln>
          <a:latin typeface="Arial" pitchFamily="18"/>
          <a:cs typeface="Mangal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4"/>
        </a:spcAft>
        <a:tabLst/>
        <a:defRPr lang="cs-CZ" sz="3200" b="0" i="0" u="none" strike="noStrike" kern="1200">
          <a:ln>
            <a:noFill/>
          </a:ln>
          <a:latin typeface="Arial" pitchFamily="18"/>
          <a:cs typeface="Mangal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05360" y="1893960"/>
            <a:ext cx="9675000" cy="5666399"/>
          </a:xfrm>
          <a:prstGeom prst="rect">
            <a:avLst/>
          </a:prstGeom>
          <a:solidFill>
            <a:srgbClr val="DDDDDD"/>
          </a:solidFill>
          <a:ln w="25400">
            <a:solidFill>
              <a:srgbClr val="C0C0C0"/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cs-CZ" sz="2400">
              <a:latin typeface="Thorndale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nadpis 2"/>
          <p:cNvSpPr txBox="1">
            <a:spLocks noGrp="1"/>
          </p:cNvSpPr>
          <p:nvPr>
            <p:ph type="title"/>
          </p:nvPr>
        </p:nvSpPr>
        <p:spPr>
          <a:xfrm>
            <a:off x="740879" y="555480"/>
            <a:ext cx="8608320" cy="126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endParaRPr lang="cs-CZ"/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1"/>
          </p:nvPr>
        </p:nvSpPr>
        <p:spPr>
          <a:xfrm>
            <a:off x="740879" y="2101680"/>
            <a:ext cx="8608320" cy="4762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181800" cy="918719"/>
          </a:xfrm>
          <a:prstGeom prst="rect">
            <a:avLst/>
          </a:prstGeom>
          <a:solidFill>
            <a:srgbClr val="125C8D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cs-CZ" sz="2400">
              <a:latin typeface="Thorndale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2381399"/>
            <a:ext cx="181800" cy="918719"/>
          </a:xfrm>
          <a:prstGeom prst="rect">
            <a:avLst/>
          </a:prstGeom>
          <a:solidFill>
            <a:srgbClr val="125C8D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cs-CZ" sz="2400">
              <a:latin typeface="Thorndale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1168560"/>
            <a:ext cx="181800" cy="918719"/>
          </a:xfrm>
          <a:prstGeom prst="rect">
            <a:avLst/>
          </a:prstGeom>
          <a:solidFill>
            <a:srgbClr val="125C8D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cs-CZ" sz="2400">
              <a:latin typeface="Thorndale" pitchFamily="18"/>
              <a:ea typeface="Lucida Sans Unicode" pitchFamily="2"/>
              <a:cs typeface="Tahoma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cs-CZ" sz="2400" b="1" i="0" u="none" strike="noStrike">
          <a:ln>
            <a:noFill/>
          </a:ln>
          <a:solidFill>
            <a:srgbClr val="333333"/>
          </a:solidFill>
          <a:latin typeface="Albany" pitchFamily="34"/>
          <a:cs typeface="Tahoma" pitchFamily="2"/>
        </a:defRPr>
      </a:lvl1pPr>
    </p:titleStyle>
    <p:bodyStyle>
      <a:lvl1pPr marL="0" marR="0" indent="0" algn="l" rtl="0" hangingPunct="0">
        <a:spcBef>
          <a:spcPts val="0"/>
        </a:spcBef>
        <a:spcAft>
          <a:spcPts val="0"/>
        </a:spcAft>
        <a:tabLst/>
        <a:defRPr lang="cs-CZ" sz="2400" b="0" i="0" u="none" strike="noStrike">
          <a:ln>
            <a:noFill/>
          </a:ln>
          <a:solidFill>
            <a:srgbClr val="000000"/>
          </a:solidFill>
          <a:latin typeface="Albany" pitchFamily="34"/>
          <a:cs typeface="Tahoma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 sz="3200"/>
              <a:t>Jednotky objemu 2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4294967295"/>
          </p:nvPr>
        </p:nvSpPr>
        <p:spPr/>
        <p:txBody>
          <a:bodyPr anchor="ctr"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●"/>
            </a:lvl1pPr>
            <a:lvl2pPr lvl="1">
              <a:buClr>
                <a:srgbClr val="000000"/>
              </a:buClr>
              <a:buSzPct val="45000"/>
              <a:buFont typeface="StarSymbol"/>
              <a:buChar char="●"/>
            </a:lvl2pPr>
            <a:lvl3pPr lvl="2">
              <a:buClr>
                <a:srgbClr val="000000"/>
              </a:buClr>
              <a:buSzPct val="45000"/>
              <a:buFont typeface="StarSymbol"/>
              <a:buChar char="●"/>
            </a:lvl3pPr>
            <a:lvl4pPr lvl="3">
              <a:buClr>
                <a:srgbClr val="000000"/>
              </a:buClr>
              <a:buSzPct val="45000"/>
              <a:buFont typeface="StarSymbol"/>
              <a:buChar char="●"/>
            </a:lvl4pPr>
            <a:lvl5pPr lvl="4">
              <a:buClr>
                <a:srgbClr val="000000"/>
              </a:buClr>
              <a:buSzPct val="45000"/>
              <a:buFont typeface="StarSymbol"/>
              <a:buChar char="●"/>
            </a:lvl5pPr>
            <a:lvl6pPr lvl="5">
              <a:buClr>
                <a:srgbClr val="000000"/>
              </a:buClr>
              <a:buSzPct val="45000"/>
              <a:buFont typeface="StarSymbol"/>
              <a:buChar char="●"/>
            </a:lvl6pPr>
            <a:lvl7pPr lvl="6">
              <a:buClr>
                <a:srgbClr val="000000"/>
              </a:buClr>
              <a:buSzPct val="45000"/>
              <a:buFont typeface="StarSymbol"/>
              <a:buChar char="●"/>
            </a:lvl7pPr>
            <a:lvl8pPr lvl="7">
              <a:buClr>
                <a:srgbClr val="000000"/>
              </a:buClr>
              <a:buSzPct val="45000"/>
              <a:buFont typeface="StarSymbol"/>
              <a:buChar char="●"/>
            </a:lvl8pPr>
            <a:lvl9pPr lvl="8">
              <a:buClr>
                <a:srgbClr val="000000"/>
              </a:buClr>
              <a:buSzPct val="45000"/>
              <a:buFont typeface="StarSymbol"/>
              <a:buChar char="●"/>
            </a:lvl9pPr>
          </a:lstStyle>
          <a:p>
            <a:pPr marL="0" lvl="0" indent="-216000" algn="ctr">
              <a:buNone/>
            </a:pPr>
            <a:r>
              <a:rPr lang="cs-CZ" b="1">
                <a:latin typeface="Thorndale" pitchFamily="18"/>
              </a:rPr>
              <a:t>Vedlejší  jednotky objemu</a:t>
            </a:r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120" y="5508029"/>
            <a:ext cx="3325813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 sz="3600"/>
              <a:t>Opakování – známé jednotky objemu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cs-CZ"/>
              <a:t>Základní jednotka    </a:t>
            </a:r>
            <a:r>
              <a:rPr lang="cs-CZ">
                <a:solidFill>
                  <a:srgbClr val="DC2300"/>
                </a:solidFill>
              </a:rPr>
              <a:t>metr krychlový ( kubík)</a:t>
            </a:r>
            <a:r>
              <a:rPr lang="cs-CZ"/>
              <a:t>...... značka   </a:t>
            </a:r>
            <a:r>
              <a:rPr lang="cs-CZ">
                <a:solidFill>
                  <a:srgbClr val="DC2300"/>
                </a:solidFill>
              </a:rPr>
              <a:t>m</a:t>
            </a:r>
            <a:r>
              <a:rPr lang="cs-CZ">
                <a:solidFill>
                  <a:srgbClr val="DC2300"/>
                </a:solidFill>
                <a:latin typeface="Tahoma" pitchFamily="32"/>
                <a:ea typeface="Tahoma" pitchFamily="34"/>
                <a:cs typeface="Tahoma" pitchFamily="34"/>
              </a:rPr>
              <a:t>³</a:t>
            </a:r>
          </a:p>
          <a:p>
            <a:pPr lvl="0"/>
            <a:endParaRPr lang="cs-CZ">
              <a:solidFill>
                <a:srgbClr val="DC2300"/>
              </a:solidFill>
            </a:endParaRPr>
          </a:p>
          <a:p>
            <a:pPr lvl="0"/>
            <a:endParaRPr lang="cs-CZ">
              <a:solidFill>
                <a:srgbClr val="DC2300"/>
              </a:solidFill>
            </a:endParaRPr>
          </a:p>
          <a:p>
            <a:pPr lvl="0"/>
            <a:r>
              <a:rPr lang="cs-CZ"/>
              <a:t>Odvozené jednotky   </a:t>
            </a:r>
            <a:r>
              <a:rPr lang="cs-CZ">
                <a:solidFill>
                  <a:srgbClr val="DC2300"/>
                </a:solidFill>
              </a:rPr>
              <a:t>kilometr krychlový   </a:t>
            </a:r>
            <a:r>
              <a:rPr lang="cs-CZ"/>
              <a:t>..... značka </a:t>
            </a:r>
            <a:r>
              <a:rPr lang="cs-CZ">
                <a:solidFill>
                  <a:srgbClr val="DC2300"/>
                </a:solidFill>
              </a:rPr>
              <a:t>  km</a:t>
            </a:r>
            <a:r>
              <a:rPr lang="cs-CZ">
                <a:solidFill>
                  <a:srgbClr val="DC2300"/>
                </a:solidFill>
                <a:latin typeface="Tahoma" pitchFamily="32"/>
                <a:ea typeface="Tahoma" pitchFamily="34"/>
                <a:cs typeface="Tahoma" pitchFamily="34"/>
              </a:rPr>
              <a:t>³</a:t>
            </a:r>
          </a:p>
          <a:p>
            <a:pPr lvl="0"/>
            <a:endParaRPr lang="cs-CZ">
              <a:solidFill>
                <a:srgbClr val="DC2300"/>
              </a:solidFill>
            </a:endParaRPr>
          </a:p>
          <a:p>
            <a:pPr lvl="0"/>
            <a:r>
              <a:rPr lang="cs-CZ"/>
              <a:t>                                 </a:t>
            </a:r>
            <a:r>
              <a:rPr lang="cs-CZ">
                <a:solidFill>
                  <a:srgbClr val="DC2300"/>
                </a:solidFill>
              </a:rPr>
              <a:t>decimetr krychlový   </a:t>
            </a:r>
            <a:r>
              <a:rPr lang="cs-CZ"/>
              <a:t>...... značka </a:t>
            </a:r>
            <a:r>
              <a:rPr lang="cs-CZ">
                <a:solidFill>
                  <a:srgbClr val="DC2300"/>
                </a:solidFill>
              </a:rPr>
              <a:t>  dm</a:t>
            </a:r>
            <a:r>
              <a:rPr lang="cs-CZ">
                <a:solidFill>
                  <a:srgbClr val="DC2300"/>
                </a:solidFill>
                <a:latin typeface="Tahoma" pitchFamily="32"/>
                <a:ea typeface="Tahoma" pitchFamily="34"/>
                <a:cs typeface="Tahoma" pitchFamily="34"/>
              </a:rPr>
              <a:t>³</a:t>
            </a:r>
          </a:p>
          <a:p>
            <a:pPr lvl="0"/>
            <a:endParaRPr lang="cs-CZ">
              <a:solidFill>
                <a:srgbClr val="DC2300"/>
              </a:solidFill>
            </a:endParaRPr>
          </a:p>
          <a:p>
            <a:pPr lvl="0"/>
            <a:r>
              <a:rPr lang="cs-CZ">
                <a:solidFill>
                  <a:srgbClr val="DC2300"/>
                </a:solidFill>
              </a:rPr>
              <a:t>                                 centimetr krychlový </a:t>
            </a:r>
            <a:r>
              <a:rPr lang="cs-CZ"/>
              <a:t>...... značka </a:t>
            </a:r>
            <a:r>
              <a:rPr lang="cs-CZ">
                <a:solidFill>
                  <a:srgbClr val="DC2300"/>
                </a:solidFill>
              </a:rPr>
              <a:t>   cm</a:t>
            </a:r>
            <a:r>
              <a:rPr lang="cs-CZ">
                <a:solidFill>
                  <a:srgbClr val="DC2300"/>
                </a:solidFill>
                <a:latin typeface="Tahoma" pitchFamily="32"/>
                <a:ea typeface="Tahoma" pitchFamily="34"/>
                <a:cs typeface="Tahoma" pitchFamily="34"/>
              </a:rPr>
              <a:t>³</a:t>
            </a:r>
          </a:p>
          <a:p>
            <a:pPr lvl="0"/>
            <a:endParaRPr lang="cs-CZ">
              <a:solidFill>
                <a:srgbClr val="DC2300"/>
              </a:solidFill>
            </a:endParaRPr>
          </a:p>
          <a:p>
            <a:pPr lvl="0"/>
            <a:r>
              <a:rPr lang="cs-CZ">
                <a:solidFill>
                  <a:srgbClr val="DC2300"/>
                </a:solidFill>
              </a:rPr>
              <a:t>                                 milimetrkrychlový     </a:t>
            </a:r>
            <a:r>
              <a:rPr lang="cs-CZ"/>
              <a:t>...... značka </a:t>
            </a:r>
            <a:r>
              <a:rPr lang="cs-CZ">
                <a:solidFill>
                  <a:srgbClr val="DC2300"/>
                </a:solidFill>
              </a:rPr>
              <a:t>  mm</a:t>
            </a:r>
            <a:r>
              <a:rPr lang="cs-CZ">
                <a:solidFill>
                  <a:srgbClr val="DC2300"/>
                </a:solidFill>
                <a:latin typeface="Tahoma" pitchFamily="32"/>
                <a:ea typeface="Tahoma" pitchFamily="34"/>
                <a:cs typeface="Tahoma" pitchFamily="34"/>
              </a:rPr>
              <a:t>³</a:t>
            </a:r>
          </a:p>
          <a:p>
            <a:pPr lvl="0"/>
            <a:endParaRPr lang="cs-CZ">
              <a:solidFill>
                <a:srgbClr val="DC2300"/>
              </a:solidFill>
            </a:endParaRPr>
          </a:p>
          <a:p>
            <a:pPr lvl="0"/>
            <a:endParaRPr lang="cs-CZ">
              <a:solidFill>
                <a:srgbClr val="DC2300"/>
              </a:solidFill>
            </a:endParaRPr>
          </a:p>
          <a:p>
            <a:pPr lvl="0"/>
            <a:r>
              <a:rPr lang="cs-CZ"/>
              <a:t>A tedˇ si zopakujeme ještě jejich převody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Převody vedlejších jednotek objemu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740879" y="2101680"/>
            <a:ext cx="8608320" cy="6111720"/>
          </a:xfrm>
        </p:spPr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>
              <a:buNone/>
            </a:pPr>
            <a:endParaRPr lang="cs-CZ"/>
          </a:p>
          <a:p>
            <a:pPr lvl="0">
              <a:buNone/>
            </a:pPr>
            <a:endParaRPr lang="cs-CZ"/>
          </a:p>
          <a:p>
            <a:pPr lvl="0">
              <a:buNone/>
            </a:pPr>
            <a:endParaRPr lang="cs-CZ"/>
          </a:p>
          <a:p>
            <a:pPr lvl="0">
              <a:buNone/>
            </a:pPr>
            <a:r>
              <a:rPr lang="cs-CZ" sz="4000" b="1">
                <a:latin typeface="Tahoma" pitchFamily="32"/>
                <a:ea typeface="Tahoma" pitchFamily="34"/>
                <a:cs typeface="Tahoma" pitchFamily="34"/>
              </a:rPr>
              <a:t>  hl</a:t>
            </a:r>
            <a:r>
              <a:rPr lang="cs-CZ" sz="4000" b="1"/>
              <a:t>          </a:t>
            </a:r>
            <a:r>
              <a:rPr lang="cs-CZ" sz="4000" b="1">
                <a:latin typeface="Tahoma" pitchFamily="32"/>
                <a:ea typeface="Tahoma" pitchFamily="34"/>
                <a:cs typeface="Tahoma" pitchFamily="34"/>
              </a:rPr>
              <a:t>l</a:t>
            </a:r>
            <a:r>
              <a:rPr lang="cs-CZ" sz="4000" b="1"/>
              <a:t>        </a:t>
            </a:r>
            <a:r>
              <a:rPr lang="cs-CZ" sz="4000" b="1">
                <a:latin typeface="Tahoma" pitchFamily="32"/>
                <a:ea typeface="Tahoma" pitchFamily="34"/>
                <a:cs typeface="Tahoma" pitchFamily="34"/>
              </a:rPr>
              <a:t>dl</a:t>
            </a:r>
            <a:r>
              <a:rPr lang="cs-CZ" sz="4000" b="1"/>
              <a:t>        c</a:t>
            </a:r>
            <a:r>
              <a:rPr lang="cs-CZ" sz="4000" b="1">
                <a:latin typeface="Tahoma" pitchFamily="32"/>
                <a:ea typeface="Tahoma" pitchFamily="34"/>
                <a:cs typeface="Tahoma" pitchFamily="34"/>
              </a:rPr>
              <a:t>l</a:t>
            </a:r>
            <a:r>
              <a:rPr lang="cs-CZ" sz="4000" b="1"/>
              <a:t>       m</a:t>
            </a:r>
            <a:r>
              <a:rPr lang="cs-CZ" sz="4000" b="1">
                <a:latin typeface="Tahoma" pitchFamily="32"/>
                <a:ea typeface="Tahoma" pitchFamily="34"/>
                <a:cs typeface="Tahoma" pitchFamily="34"/>
              </a:rPr>
              <a:t>l</a:t>
            </a:r>
            <a:r>
              <a:rPr lang="cs-CZ" sz="4000" b="1"/>
              <a:t>  </a:t>
            </a:r>
          </a:p>
          <a:p>
            <a:pPr lvl="0">
              <a:buNone/>
            </a:pPr>
            <a:endParaRPr lang="cs-CZ" sz="4000"/>
          </a:p>
          <a:p>
            <a:pPr lvl="0">
              <a:buNone/>
            </a:pPr>
            <a:r>
              <a:rPr lang="cs-CZ"/>
              <a:t>   </a:t>
            </a:r>
          </a:p>
          <a:p>
            <a:pPr lvl="0">
              <a:buNone/>
            </a:pPr>
            <a:r>
              <a:rPr lang="cs-CZ"/>
              <a:t>    </a:t>
            </a:r>
            <a:r>
              <a:rPr lang="cs-CZ" sz="5400"/>
              <a:t> .</a:t>
            </a:r>
            <a:r>
              <a:rPr lang="cs-CZ" sz="4000"/>
              <a:t> </a:t>
            </a:r>
            <a:r>
              <a:rPr lang="cs-CZ" sz="2800"/>
              <a:t> 100   </a:t>
            </a:r>
            <a:r>
              <a:rPr lang="cs-CZ"/>
              <a:t>                              </a:t>
            </a:r>
            <a:r>
              <a:rPr lang="cs-CZ" sz="4000" b="1">
                <a:effectLst>
                  <a:outerShdw dist="17961" dir="2700000">
                    <a:scrgbClr r="0" g="0" b="0"/>
                  </a:outerShdw>
                </a:effectLst>
              </a:rPr>
              <a:t>. </a:t>
            </a:r>
            <a:r>
              <a:rPr lang="cs-CZ" sz="3200"/>
              <a:t>10</a:t>
            </a:r>
          </a:p>
          <a:p>
            <a:pPr lvl="0">
              <a:buNone/>
            </a:pPr>
            <a:r>
              <a:rPr lang="cs-CZ"/>
              <a:t>                       </a:t>
            </a:r>
          </a:p>
          <a:p>
            <a:pPr lvl="0">
              <a:buNone/>
            </a:pPr>
            <a:endParaRPr lang="cs-CZ"/>
          </a:p>
          <a:p>
            <a:pPr lvl="0">
              <a:buNone/>
            </a:pPr>
            <a:r>
              <a:rPr lang="cs-CZ"/>
              <a:t>     </a:t>
            </a:r>
            <a:r>
              <a:rPr lang="cs-CZ" sz="5400"/>
              <a:t> : </a:t>
            </a:r>
            <a:r>
              <a:rPr lang="cs-CZ" sz="3200"/>
              <a:t>100</a:t>
            </a:r>
            <a:r>
              <a:rPr lang="cs-CZ" sz="5400"/>
              <a:t>   </a:t>
            </a:r>
            <a:r>
              <a:rPr lang="cs-CZ"/>
              <a:t>                          </a:t>
            </a:r>
            <a:r>
              <a:rPr lang="cs-CZ" sz="4000" b="1"/>
              <a:t>: </a:t>
            </a:r>
            <a:r>
              <a:rPr lang="cs-CZ" sz="3200"/>
              <a:t>10</a:t>
            </a:r>
          </a:p>
          <a:p>
            <a:pPr lvl="0">
              <a:buNone/>
            </a:pPr>
            <a:endParaRPr lang="cs-CZ"/>
          </a:p>
          <a:p>
            <a:pPr lvl="0">
              <a:buNone/>
            </a:pPr>
            <a:endParaRPr lang="cs-CZ"/>
          </a:p>
          <a:p>
            <a:pPr lvl="0">
              <a:buNone/>
            </a:pPr>
            <a:endParaRPr lang="cs-CZ"/>
          </a:p>
          <a:p>
            <a:pPr lvl="0">
              <a:buNone/>
            </a:pPr>
            <a:endParaRPr lang="cs-CZ"/>
          </a:p>
        </p:txBody>
      </p:sp>
      <p:sp>
        <p:nvSpPr>
          <p:cNvPr id="4" name="Přímá spojnice 3"/>
          <p:cNvSpPr/>
          <p:nvPr/>
        </p:nvSpPr>
        <p:spPr>
          <a:xfrm>
            <a:off x="3311999" y="4140000"/>
            <a:ext cx="5616001" cy="0"/>
          </a:xfrm>
          <a:prstGeom prst="line">
            <a:avLst/>
          </a:prstGeom>
          <a:noFill/>
          <a:ln w="720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26000" tIns="81000" rIns="126000" bIns="81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5" name="Přímá spojnice 4"/>
          <p:cNvSpPr/>
          <p:nvPr/>
        </p:nvSpPr>
        <p:spPr>
          <a:xfrm flipH="1">
            <a:off x="3311999" y="5472000"/>
            <a:ext cx="5544001" cy="0"/>
          </a:xfrm>
          <a:prstGeom prst="line">
            <a:avLst/>
          </a:prstGeom>
          <a:noFill/>
          <a:ln w="720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26000" tIns="81000" rIns="126000" bIns="81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6" name="Přímá spojnice 5"/>
          <p:cNvSpPr/>
          <p:nvPr/>
        </p:nvSpPr>
        <p:spPr>
          <a:xfrm>
            <a:off x="1584000" y="4176000"/>
            <a:ext cx="1296000" cy="0"/>
          </a:xfrm>
          <a:prstGeom prst="line">
            <a:avLst/>
          </a:prstGeom>
          <a:noFill/>
          <a:ln w="720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26000" tIns="81000" rIns="126000" bIns="81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7" name="Přímá spojnice 6"/>
          <p:cNvSpPr/>
          <p:nvPr/>
        </p:nvSpPr>
        <p:spPr>
          <a:xfrm flipH="1">
            <a:off x="1512000" y="5472000"/>
            <a:ext cx="1224000" cy="0"/>
          </a:xfrm>
          <a:prstGeom prst="line">
            <a:avLst/>
          </a:prstGeom>
          <a:noFill/>
          <a:ln w="720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26000" tIns="81000" rIns="126000" bIns="81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entr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Class="entr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1" build="p"/>
      <p:bldP spid="3" grpId="2" build="p"/>
      <p:bldP spid="3" grpId="3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A teď tedy jednotky vedlejší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cs-CZ"/>
              <a:t>       </a:t>
            </a:r>
          </a:p>
          <a:p>
            <a:pPr lvl="0">
              <a:buNone/>
            </a:pPr>
            <a:r>
              <a:rPr lang="cs-CZ" sz="2800">
                <a:solidFill>
                  <a:srgbClr val="94006B"/>
                </a:solidFill>
              </a:rPr>
              <a:t>litr               </a:t>
            </a:r>
            <a:r>
              <a:rPr lang="cs-CZ" sz="2800"/>
              <a:t>...značka</a:t>
            </a:r>
            <a:r>
              <a:rPr lang="cs-CZ" sz="2800">
                <a:solidFill>
                  <a:srgbClr val="94006B"/>
                </a:solidFill>
              </a:rPr>
              <a:t>              l</a:t>
            </a:r>
          </a:p>
          <a:p>
            <a:pPr lvl="0">
              <a:buNone/>
            </a:pPr>
            <a:endParaRPr lang="cs-CZ" sz="2800">
              <a:solidFill>
                <a:srgbClr val="94006B"/>
              </a:solidFill>
            </a:endParaRPr>
          </a:p>
          <a:p>
            <a:pPr lvl="0">
              <a:buNone/>
            </a:pPr>
            <a:r>
              <a:rPr lang="cs-CZ" sz="2800">
                <a:solidFill>
                  <a:srgbClr val="94006B"/>
                </a:solidFill>
              </a:rPr>
              <a:t>hektolitr      </a:t>
            </a:r>
            <a:r>
              <a:rPr lang="cs-CZ" sz="2800"/>
              <a:t>...značka</a:t>
            </a:r>
            <a:r>
              <a:rPr lang="cs-CZ" sz="2800">
                <a:solidFill>
                  <a:srgbClr val="94006B"/>
                </a:solidFill>
              </a:rPr>
              <a:t>             hl</a:t>
            </a:r>
          </a:p>
          <a:p>
            <a:pPr lvl="0">
              <a:buNone/>
            </a:pPr>
            <a:endParaRPr lang="cs-CZ" sz="2800">
              <a:solidFill>
                <a:srgbClr val="94006B"/>
              </a:solidFill>
            </a:endParaRPr>
          </a:p>
          <a:p>
            <a:pPr lvl="0">
              <a:buNone/>
            </a:pPr>
            <a:r>
              <a:rPr lang="cs-CZ" sz="2800">
                <a:solidFill>
                  <a:srgbClr val="94006B"/>
                </a:solidFill>
              </a:rPr>
              <a:t>decilitr        </a:t>
            </a:r>
            <a:r>
              <a:rPr lang="cs-CZ" sz="2800"/>
              <a:t>...značka</a:t>
            </a:r>
            <a:r>
              <a:rPr lang="cs-CZ" sz="2800">
                <a:solidFill>
                  <a:srgbClr val="94006B"/>
                </a:solidFill>
              </a:rPr>
              <a:t>             dl</a:t>
            </a:r>
          </a:p>
          <a:p>
            <a:pPr lvl="0">
              <a:buNone/>
            </a:pPr>
            <a:endParaRPr lang="cs-CZ" sz="2800">
              <a:solidFill>
                <a:srgbClr val="94006B"/>
              </a:solidFill>
            </a:endParaRPr>
          </a:p>
          <a:p>
            <a:pPr lvl="0">
              <a:buNone/>
            </a:pPr>
            <a:r>
              <a:rPr lang="cs-CZ" sz="2800">
                <a:solidFill>
                  <a:srgbClr val="94006B"/>
                </a:solidFill>
              </a:rPr>
              <a:t>centilitr       </a:t>
            </a:r>
            <a:r>
              <a:rPr lang="cs-CZ" sz="2800"/>
              <a:t>...značka</a:t>
            </a:r>
            <a:r>
              <a:rPr lang="cs-CZ" sz="2800">
                <a:solidFill>
                  <a:srgbClr val="94006B"/>
                </a:solidFill>
              </a:rPr>
              <a:t>             cl</a:t>
            </a:r>
          </a:p>
          <a:p>
            <a:pPr lvl="0">
              <a:buNone/>
            </a:pPr>
            <a:endParaRPr lang="cs-CZ" sz="2800">
              <a:solidFill>
                <a:srgbClr val="94006B"/>
              </a:solidFill>
            </a:endParaRPr>
          </a:p>
          <a:p>
            <a:pPr lvl="0">
              <a:buNone/>
            </a:pPr>
            <a:r>
              <a:rPr lang="cs-CZ" sz="2800">
                <a:solidFill>
                  <a:srgbClr val="94006B"/>
                </a:solidFill>
              </a:rPr>
              <a:t>mililitr          </a:t>
            </a:r>
            <a:r>
              <a:rPr lang="cs-CZ" sz="2800"/>
              <a:t>...značka</a:t>
            </a:r>
            <a:r>
              <a:rPr lang="cs-CZ" sz="2800">
                <a:solidFill>
                  <a:srgbClr val="94006B"/>
                </a:solidFill>
              </a:rPr>
              <a:t>            ml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Převody jednotek objemu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740879" y="2101680"/>
            <a:ext cx="8608320" cy="5715720"/>
          </a:xfrm>
        </p:spPr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>
              <a:buNone/>
            </a:pPr>
            <a:endParaRPr lang="cs-CZ"/>
          </a:p>
          <a:p>
            <a:pPr lvl="0">
              <a:buNone/>
            </a:pPr>
            <a:endParaRPr lang="cs-CZ"/>
          </a:p>
          <a:p>
            <a:pPr lvl="0">
              <a:buNone/>
            </a:pPr>
            <a:endParaRPr lang="cs-CZ"/>
          </a:p>
          <a:p>
            <a:pPr lvl="0">
              <a:buNone/>
            </a:pPr>
            <a:r>
              <a:rPr lang="cs-CZ" sz="4000" b="1"/>
              <a:t>km</a:t>
            </a:r>
            <a:r>
              <a:rPr lang="cs-CZ" sz="4000" b="1">
                <a:latin typeface="Tahoma" pitchFamily="32"/>
                <a:ea typeface="Tahoma" pitchFamily="34"/>
                <a:cs typeface="Tahoma" pitchFamily="34"/>
              </a:rPr>
              <a:t>³</a:t>
            </a:r>
            <a:r>
              <a:rPr lang="cs-CZ" sz="4000" b="1"/>
              <a:t>     m</a:t>
            </a:r>
            <a:r>
              <a:rPr lang="cs-CZ" sz="4000" b="1">
                <a:latin typeface="Tahoma" pitchFamily="32"/>
                <a:ea typeface="Tahoma" pitchFamily="34"/>
                <a:cs typeface="Tahoma" pitchFamily="34"/>
              </a:rPr>
              <a:t>³</a:t>
            </a:r>
            <a:r>
              <a:rPr lang="cs-CZ" sz="4000" b="1"/>
              <a:t>     dm</a:t>
            </a:r>
            <a:r>
              <a:rPr lang="cs-CZ" sz="4000" b="1">
                <a:latin typeface="Tahoma" pitchFamily="32"/>
                <a:ea typeface="Tahoma" pitchFamily="34"/>
                <a:cs typeface="Tahoma" pitchFamily="34"/>
              </a:rPr>
              <a:t>³</a:t>
            </a:r>
            <a:r>
              <a:rPr lang="cs-CZ" sz="4000" b="1"/>
              <a:t>     cm</a:t>
            </a:r>
            <a:r>
              <a:rPr lang="cs-CZ" sz="4000" b="1">
                <a:latin typeface="Tahoma" pitchFamily="32"/>
                <a:ea typeface="Tahoma" pitchFamily="34"/>
                <a:cs typeface="Tahoma" pitchFamily="34"/>
              </a:rPr>
              <a:t>³</a:t>
            </a:r>
            <a:r>
              <a:rPr lang="cs-CZ" sz="4000" b="1"/>
              <a:t>    mm</a:t>
            </a:r>
            <a:r>
              <a:rPr lang="cs-CZ" sz="4000" b="1">
                <a:latin typeface="Tahoma" pitchFamily="32"/>
                <a:ea typeface="Tahoma" pitchFamily="34"/>
                <a:cs typeface="Tahoma" pitchFamily="34"/>
              </a:rPr>
              <a:t>³</a:t>
            </a:r>
            <a:r>
              <a:rPr lang="cs-CZ" sz="4000" b="1"/>
              <a:t>  </a:t>
            </a:r>
          </a:p>
          <a:p>
            <a:pPr lvl="0">
              <a:buNone/>
            </a:pPr>
            <a:endParaRPr lang="cs-CZ" sz="4000"/>
          </a:p>
          <a:p>
            <a:pPr lvl="0">
              <a:buNone/>
            </a:pPr>
            <a:endParaRPr lang="cs-CZ"/>
          </a:p>
          <a:p>
            <a:pPr lvl="0">
              <a:buNone/>
            </a:pPr>
            <a:r>
              <a:rPr lang="cs-CZ"/>
              <a:t>                                     </a:t>
            </a:r>
            <a:r>
              <a:rPr lang="cs-CZ" sz="4000" b="1">
                <a:effectLst>
                  <a:outerShdw dist="17961" dir="2700000">
                    <a:scrgbClr r="0" g="0" b="0"/>
                  </a:outerShdw>
                </a:effectLst>
              </a:rPr>
              <a:t>. </a:t>
            </a:r>
            <a:r>
              <a:rPr lang="cs-CZ" sz="3200"/>
              <a:t>1000</a:t>
            </a:r>
          </a:p>
          <a:p>
            <a:pPr lvl="0">
              <a:buNone/>
            </a:pPr>
            <a:r>
              <a:rPr lang="cs-CZ"/>
              <a:t>                       </a:t>
            </a:r>
          </a:p>
          <a:p>
            <a:pPr lvl="0">
              <a:buNone/>
            </a:pPr>
            <a:endParaRPr lang="cs-CZ"/>
          </a:p>
          <a:p>
            <a:pPr lvl="0">
              <a:buNone/>
            </a:pPr>
            <a:r>
              <a:rPr lang="cs-CZ"/>
              <a:t>                                      </a:t>
            </a:r>
            <a:r>
              <a:rPr lang="cs-CZ" sz="4000" b="1"/>
              <a:t>: </a:t>
            </a:r>
            <a:r>
              <a:rPr lang="cs-CZ" sz="3200"/>
              <a:t>1000</a:t>
            </a:r>
          </a:p>
          <a:p>
            <a:pPr lvl="0">
              <a:buNone/>
            </a:pPr>
            <a:endParaRPr lang="cs-CZ"/>
          </a:p>
          <a:p>
            <a:pPr lvl="0">
              <a:buNone/>
            </a:pPr>
            <a:endParaRPr lang="cs-CZ"/>
          </a:p>
          <a:p>
            <a:pPr lvl="0">
              <a:buNone/>
            </a:pPr>
            <a:endParaRPr lang="cs-CZ"/>
          </a:p>
          <a:p>
            <a:pPr lvl="0">
              <a:buNone/>
            </a:pPr>
            <a:endParaRPr lang="cs-CZ"/>
          </a:p>
        </p:txBody>
      </p:sp>
      <p:sp>
        <p:nvSpPr>
          <p:cNvPr id="4" name="Přímá spojnice 3"/>
          <p:cNvSpPr/>
          <p:nvPr/>
        </p:nvSpPr>
        <p:spPr>
          <a:xfrm>
            <a:off x="3311999" y="4140000"/>
            <a:ext cx="5616001" cy="0"/>
          </a:xfrm>
          <a:prstGeom prst="line">
            <a:avLst/>
          </a:prstGeom>
          <a:noFill/>
          <a:ln w="720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26000" tIns="81000" rIns="126000" bIns="81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5" name="Přímá spojnice 4"/>
          <p:cNvSpPr/>
          <p:nvPr/>
        </p:nvSpPr>
        <p:spPr>
          <a:xfrm flipH="1">
            <a:off x="3311999" y="5472000"/>
            <a:ext cx="5544001" cy="0"/>
          </a:xfrm>
          <a:prstGeom prst="line">
            <a:avLst/>
          </a:prstGeom>
          <a:noFill/>
          <a:ln w="720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26000" tIns="81000" rIns="126000" bIns="81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entr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Class="entr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1" build="p"/>
      <p:bldP spid="3" grpId="2" build="p"/>
      <p:bldP spid="3" grpId="3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 sz="4000"/>
              <a:t>Zapamatuj   si  !!!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 algn="ctr">
              <a:buNone/>
            </a:pPr>
            <a:endParaRPr lang="cs-CZ"/>
          </a:p>
          <a:p>
            <a:pPr lvl="0" algn="ctr">
              <a:buNone/>
            </a:pPr>
            <a:endParaRPr lang="cs-CZ"/>
          </a:p>
          <a:p>
            <a:pPr lvl="0" algn="ctr">
              <a:buNone/>
            </a:pPr>
            <a:endParaRPr lang="cs-CZ"/>
          </a:p>
          <a:p>
            <a:pPr lvl="0" algn="ctr">
              <a:buNone/>
            </a:pPr>
            <a:endParaRPr lang="cs-CZ"/>
          </a:p>
          <a:p>
            <a:pPr lvl="0" algn="ctr">
              <a:buNone/>
            </a:pPr>
            <a:endParaRPr lang="cs-CZ"/>
          </a:p>
          <a:p>
            <a:pPr lvl="0" algn="ctr">
              <a:buNone/>
            </a:pPr>
            <a:r>
              <a:rPr lang="cs-CZ" sz="4800"/>
              <a:t>1 dm</a:t>
            </a:r>
            <a:r>
              <a:rPr lang="cs-CZ" sz="4800">
                <a:latin typeface="Tahoma" pitchFamily="32"/>
                <a:ea typeface="Tahoma" pitchFamily="34"/>
                <a:cs typeface="Tahoma" pitchFamily="34"/>
              </a:rPr>
              <a:t>³</a:t>
            </a:r>
            <a:r>
              <a:rPr lang="cs-CZ" sz="4800">
                <a:ea typeface="Tahoma" pitchFamily="34"/>
                <a:cs typeface="Tahoma" pitchFamily="34"/>
              </a:rPr>
              <a:t>  =  1 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A teď trocha procvičení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cs-CZ"/>
              <a:t>12 000 l =               hl                650 cl =              ml</a:t>
            </a:r>
          </a:p>
          <a:p>
            <a:pPr lvl="0">
              <a:buNone/>
            </a:pPr>
            <a:endParaRPr lang="cs-CZ"/>
          </a:p>
          <a:p>
            <a:pPr lvl="0">
              <a:buNone/>
            </a:pPr>
            <a:r>
              <a:rPr lang="cs-CZ"/>
              <a:t>2,5 hl =                   l                  650 ml =             cl</a:t>
            </a:r>
          </a:p>
          <a:p>
            <a:pPr lvl="0">
              <a:buNone/>
            </a:pPr>
            <a:endParaRPr lang="cs-CZ"/>
          </a:p>
          <a:p>
            <a:pPr lvl="0">
              <a:buNone/>
            </a:pPr>
            <a:r>
              <a:rPr lang="cs-CZ"/>
              <a:t>8 000ml =               l                   17 dl =               ml</a:t>
            </a:r>
          </a:p>
          <a:p>
            <a:pPr lvl="0">
              <a:buNone/>
            </a:pPr>
            <a:endParaRPr lang="cs-CZ"/>
          </a:p>
          <a:p>
            <a:pPr lvl="0">
              <a:buNone/>
            </a:pPr>
            <a:r>
              <a:rPr lang="cs-CZ"/>
              <a:t>2,4 m</a:t>
            </a:r>
            <a:r>
              <a:rPr lang="cs-CZ">
                <a:latin typeface="Tahoma" pitchFamily="32"/>
                <a:ea typeface="Tahoma" pitchFamily="34"/>
                <a:cs typeface="Tahoma" pitchFamily="34"/>
              </a:rPr>
              <a:t>³</a:t>
            </a:r>
            <a:r>
              <a:rPr lang="cs-CZ">
                <a:ea typeface="Tahoma" pitchFamily="34"/>
                <a:cs typeface="Tahoma" pitchFamily="34"/>
              </a:rPr>
              <a:t> =                 dm</a:t>
            </a:r>
            <a:r>
              <a:rPr lang="cs-CZ">
                <a:latin typeface="Tahoma" pitchFamily="32"/>
                <a:ea typeface="Tahoma" pitchFamily="34"/>
                <a:cs typeface="Tahoma" pitchFamily="34"/>
              </a:rPr>
              <a:t>³ =                   l =                  hl</a:t>
            </a:r>
          </a:p>
          <a:p>
            <a:pPr lvl="0">
              <a:buNone/>
            </a:pPr>
            <a:endParaRPr lang="cs-CZ">
              <a:ea typeface="Tahoma" pitchFamily="34"/>
              <a:cs typeface="Tahoma" pitchFamily="34"/>
            </a:endParaRPr>
          </a:p>
          <a:p>
            <a:pPr lvl="0">
              <a:buNone/>
            </a:pPr>
            <a:r>
              <a:rPr lang="cs-CZ">
                <a:latin typeface="Tahoma" pitchFamily="32"/>
                <a:ea typeface="Tahoma" pitchFamily="34"/>
                <a:cs typeface="Tahoma" pitchFamily="34"/>
              </a:rPr>
              <a:t>82 dl =                  l =                    dm³ =               cm³</a:t>
            </a:r>
          </a:p>
          <a:p>
            <a:pPr lvl="0">
              <a:buNone/>
            </a:pPr>
            <a:endParaRPr lang="cs-CZ">
              <a:ea typeface="Tahoma" pitchFamily="34"/>
              <a:cs typeface="Tahoma" pitchFamily="34"/>
            </a:endParaRPr>
          </a:p>
          <a:p>
            <a:pPr lvl="0">
              <a:buNone/>
            </a:pPr>
            <a:r>
              <a:rPr lang="cs-CZ">
                <a:latin typeface="Tahoma" pitchFamily="32"/>
                <a:ea typeface="Tahoma" pitchFamily="34"/>
                <a:cs typeface="Tahoma" pitchFamily="34"/>
              </a:rPr>
              <a:t>0,53 hl =               l =                    dm³ =                 m³</a:t>
            </a:r>
          </a:p>
          <a:p>
            <a:pPr lvl="0">
              <a:buNone/>
            </a:pPr>
            <a:endParaRPr lang="cs-CZ">
              <a:ea typeface="Tahoma" pitchFamily="34"/>
              <a:cs typeface="Tahoma" pitchFamily="34"/>
            </a:endParaRPr>
          </a:p>
          <a:p>
            <a:pPr lvl="0">
              <a:buNone/>
            </a:pPr>
            <a:r>
              <a:rPr lang="cs-CZ">
                <a:latin typeface="Tahoma" pitchFamily="32"/>
                <a:ea typeface="Tahoma" pitchFamily="34"/>
                <a:cs typeface="Tahoma" pitchFamily="34"/>
              </a:rPr>
              <a:t>92 000ml =           cm³ =                dm³ =                 l</a:t>
            </a:r>
            <a:r>
              <a:rPr lang="cs-CZ">
                <a:ea typeface="Tahoma" pitchFamily="34"/>
                <a:cs typeface="Tahoma" pitchFamily="34"/>
              </a:rPr>
              <a:t>    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A teď trocha procvičení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cs-CZ"/>
              <a:t>12 000 l =    </a:t>
            </a:r>
            <a:r>
              <a:rPr lang="cs-CZ">
                <a:solidFill>
                  <a:srgbClr val="94476B"/>
                </a:solidFill>
              </a:rPr>
              <a:t>120 </a:t>
            </a:r>
            <a:r>
              <a:rPr lang="cs-CZ"/>
              <a:t> hl                650 cl =   </a:t>
            </a:r>
            <a:r>
              <a:rPr lang="cs-CZ">
                <a:solidFill>
                  <a:srgbClr val="94476B"/>
                </a:solidFill>
              </a:rPr>
              <a:t>6 500</a:t>
            </a:r>
            <a:r>
              <a:rPr lang="cs-CZ"/>
              <a:t>  ml</a:t>
            </a:r>
          </a:p>
          <a:p>
            <a:pPr lvl="0">
              <a:buNone/>
            </a:pPr>
            <a:endParaRPr lang="cs-CZ"/>
          </a:p>
          <a:p>
            <a:pPr lvl="0">
              <a:buNone/>
            </a:pPr>
            <a:r>
              <a:rPr lang="cs-CZ"/>
              <a:t>2,5 hl      =  </a:t>
            </a:r>
            <a:r>
              <a:rPr lang="cs-CZ">
                <a:solidFill>
                  <a:srgbClr val="94476B"/>
                </a:solidFill>
              </a:rPr>
              <a:t>250 </a:t>
            </a:r>
            <a:r>
              <a:rPr lang="cs-CZ"/>
              <a:t>  l                  650 ml =  </a:t>
            </a:r>
            <a:r>
              <a:rPr lang="cs-CZ">
                <a:solidFill>
                  <a:srgbClr val="94476B"/>
                </a:solidFill>
              </a:rPr>
              <a:t>65 </a:t>
            </a:r>
            <a:r>
              <a:rPr lang="cs-CZ"/>
              <a:t> cl</a:t>
            </a:r>
          </a:p>
          <a:p>
            <a:pPr lvl="0">
              <a:buNone/>
            </a:pPr>
            <a:endParaRPr lang="cs-CZ"/>
          </a:p>
          <a:p>
            <a:pPr lvl="0">
              <a:buNone/>
            </a:pPr>
            <a:r>
              <a:rPr lang="cs-CZ"/>
              <a:t>8 000ml =   </a:t>
            </a:r>
            <a:r>
              <a:rPr lang="cs-CZ">
                <a:solidFill>
                  <a:srgbClr val="94476B"/>
                </a:solidFill>
              </a:rPr>
              <a:t>8  </a:t>
            </a:r>
            <a:r>
              <a:rPr lang="cs-CZ"/>
              <a:t>    l                   17 dl = </a:t>
            </a:r>
            <a:r>
              <a:rPr lang="cs-CZ">
                <a:solidFill>
                  <a:srgbClr val="94476B"/>
                </a:solidFill>
              </a:rPr>
              <a:t>1 700 </a:t>
            </a:r>
            <a:r>
              <a:rPr lang="cs-CZ"/>
              <a:t> ml</a:t>
            </a:r>
          </a:p>
          <a:p>
            <a:pPr lvl="0">
              <a:buNone/>
            </a:pPr>
            <a:endParaRPr lang="cs-CZ"/>
          </a:p>
          <a:p>
            <a:pPr lvl="0">
              <a:buNone/>
            </a:pPr>
            <a:r>
              <a:rPr lang="cs-CZ"/>
              <a:t>2,4 m</a:t>
            </a:r>
            <a:r>
              <a:rPr lang="cs-CZ">
                <a:latin typeface="Tahoma" pitchFamily="32"/>
                <a:ea typeface="Tahoma" pitchFamily="34"/>
                <a:cs typeface="Tahoma" pitchFamily="34"/>
              </a:rPr>
              <a:t>³</a:t>
            </a:r>
            <a:r>
              <a:rPr lang="cs-CZ">
                <a:ea typeface="Tahoma" pitchFamily="34"/>
                <a:cs typeface="Tahoma" pitchFamily="34"/>
              </a:rPr>
              <a:t> = </a:t>
            </a:r>
            <a:r>
              <a:rPr lang="cs-CZ">
                <a:solidFill>
                  <a:srgbClr val="94476B"/>
                </a:solidFill>
                <a:ea typeface="Tahoma" pitchFamily="34"/>
                <a:cs typeface="Tahoma" pitchFamily="34"/>
              </a:rPr>
              <a:t>2 400</a:t>
            </a:r>
            <a:r>
              <a:rPr lang="cs-CZ">
                <a:ea typeface="Tahoma" pitchFamily="34"/>
                <a:cs typeface="Tahoma" pitchFamily="34"/>
              </a:rPr>
              <a:t> dm</a:t>
            </a:r>
            <a:r>
              <a:rPr lang="cs-CZ">
                <a:latin typeface="Tahoma" pitchFamily="32"/>
                <a:ea typeface="Tahoma" pitchFamily="34"/>
                <a:cs typeface="Tahoma" pitchFamily="34"/>
              </a:rPr>
              <a:t>³ = </a:t>
            </a:r>
            <a:r>
              <a:rPr lang="cs-CZ">
                <a:solidFill>
                  <a:srgbClr val="94476B"/>
                </a:solidFill>
                <a:latin typeface="Tahoma" pitchFamily="32"/>
                <a:ea typeface="Tahoma" pitchFamily="34"/>
                <a:cs typeface="Tahoma" pitchFamily="34"/>
              </a:rPr>
              <a:t>2 400 </a:t>
            </a:r>
            <a:r>
              <a:rPr lang="cs-CZ">
                <a:latin typeface="Tahoma" pitchFamily="32"/>
                <a:ea typeface="Tahoma" pitchFamily="34"/>
                <a:cs typeface="Tahoma" pitchFamily="34"/>
              </a:rPr>
              <a:t>l =  </a:t>
            </a:r>
            <a:r>
              <a:rPr lang="cs-CZ">
                <a:solidFill>
                  <a:srgbClr val="94476B"/>
                </a:solidFill>
                <a:latin typeface="Tahoma" pitchFamily="32"/>
                <a:ea typeface="Tahoma" pitchFamily="34"/>
                <a:cs typeface="Tahoma" pitchFamily="34"/>
              </a:rPr>
              <a:t>24</a:t>
            </a:r>
            <a:r>
              <a:rPr lang="cs-CZ">
                <a:latin typeface="Tahoma" pitchFamily="32"/>
                <a:ea typeface="Tahoma" pitchFamily="34"/>
                <a:cs typeface="Tahoma" pitchFamily="34"/>
              </a:rPr>
              <a:t>   hl</a:t>
            </a:r>
          </a:p>
          <a:p>
            <a:pPr lvl="0">
              <a:buNone/>
            </a:pPr>
            <a:endParaRPr lang="cs-CZ">
              <a:ea typeface="Tahoma" pitchFamily="34"/>
              <a:cs typeface="Tahoma" pitchFamily="34"/>
            </a:endParaRPr>
          </a:p>
          <a:p>
            <a:pPr lvl="0">
              <a:buNone/>
            </a:pPr>
            <a:r>
              <a:rPr lang="cs-CZ">
                <a:latin typeface="Tahoma" pitchFamily="32"/>
                <a:ea typeface="Tahoma" pitchFamily="34"/>
                <a:cs typeface="Tahoma" pitchFamily="34"/>
              </a:rPr>
              <a:t>82 dl = </a:t>
            </a:r>
            <a:r>
              <a:rPr lang="cs-CZ">
                <a:solidFill>
                  <a:srgbClr val="94476B"/>
                </a:solidFill>
                <a:latin typeface="Tahoma" pitchFamily="32"/>
                <a:ea typeface="Tahoma" pitchFamily="34"/>
                <a:cs typeface="Tahoma" pitchFamily="34"/>
              </a:rPr>
              <a:t>8,2</a:t>
            </a:r>
            <a:r>
              <a:rPr lang="cs-CZ">
                <a:latin typeface="Tahoma" pitchFamily="32"/>
                <a:ea typeface="Tahoma" pitchFamily="34"/>
                <a:cs typeface="Tahoma" pitchFamily="34"/>
              </a:rPr>
              <a:t>  l =  </a:t>
            </a:r>
            <a:r>
              <a:rPr lang="cs-CZ">
                <a:solidFill>
                  <a:srgbClr val="94476B"/>
                </a:solidFill>
                <a:latin typeface="Tahoma" pitchFamily="32"/>
                <a:ea typeface="Tahoma" pitchFamily="34"/>
                <a:cs typeface="Tahoma" pitchFamily="34"/>
              </a:rPr>
              <a:t>8,2 </a:t>
            </a:r>
            <a:r>
              <a:rPr lang="cs-CZ">
                <a:latin typeface="Tahoma" pitchFamily="32"/>
                <a:ea typeface="Tahoma" pitchFamily="34"/>
                <a:cs typeface="Tahoma" pitchFamily="34"/>
              </a:rPr>
              <a:t>dm³ = </a:t>
            </a:r>
            <a:r>
              <a:rPr lang="cs-CZ">
                <a:solidFill>
                  <a:srgbClr val="94476B"/>
                </a:solidFill>
                <a:latin typeface="Tahoma" pitchFamily="32"/>
                <a:ea typeface="Tahoma" pitchFamily="34"/>
                <a:cs typeface="Tahoma" pitchFamily="34"/>
              </a:rPr>
              <a:t>8 200</a:t>
            </a:r>
            <a:r>
              <a:rPr lang="cs-CZ">
                <a:latin typeface="Tahoma" pitchFamily="32"/>
                <a:ea typeface="Tahoma" pitchFamily="34"/>
                <a:cs typeface="Tahoma" pitchFamily="34"/>
              </a:rPr>
              <a:t>  cm³</a:t>
            </a:r>
          </a:p>
          <a:p>
            <a:pPr lvl="0">
              <a:buNone/>
            </a:pPr>
            <a:endParaRPr lang="cs-CZ">
              <a:ea typeface="Tahoma" pitchFamily="34"/>
              <a:cs typeface="Tahoma" pitchFamily="34"/>
            </a:endParaRPr>
          </a:p>
          <a:p>
            <a:pPr lvl="0">
              <a:buNone/>
            </a:pPr>
            <a:r>
              <a:rPr lang="cs-CZ">
                <a:latin typeface="Tahoma" pitchFamily="32"/>
                <a:ea typeface="Tahoma" pitchFamily="34"/>
                <a:cs typeface="Tahoma" pitchFamily="34"/>
              </a:rPr>
              <a:t>0,53 hl = </a:t>
            </a:r>
            <a:r>
              <a:rPr lang="cs-CZ">
                <a:solidFill>
                  <a:srgbClr val="94476B"/>
                </a:solidFill>
                <a:latin typeface="Tahoma" pitchFamily="32"/>
                <a:ea typeface="Tahoma" pitchFamily="34"/>
                <a:cs typeface="Tahoma" pitchFamily="34"/>
              </a:rPr>
              <a:t>53</a:t>
            </a:r>
            <a:r>
              <a:rPr lang="cs-CZ">
                <a:latin typeface="Tahoma" pitchFamily="32"/>
                <a:ea typeface="Tahoma" pitchFamily="34"/>
                <a:cs typeface="Tahoma" pitchFamily="34"/>
              </a:rPr>
              <a:t>  l = </a:t>
            </a:r>
            <a:r>
              <a:rPr lang="cs-CZ">
                <a:solidFill>
                  <a:srgbClr val="94476B"/>
                </a:solidFill>
                <a:latin typeface="Tahoma" pitchFamily="32"/>
                <a:ea typeface="Tahoma" pitchFamily="34"/>
                <a:cs typeface="Tahoma" pitchFamily="34"/>
              </a:rPr>
              <a:t>53</a:t>
            </a:r>
            <a:r>
              <a:rPr lang="cs-CZ">
                <a:latin typeface="Tahoma" pitchFamily="32"/>
                <a:ea typeface="Tahoma" pitchFamily="34"/>
                <a:cs typeface="Tahoma" pitchFamily="34"/>
              </a:rPr>
              <a:t> dm³ = </a:t>
            </a:r>
            <a:r>
              <a:rPr lang="cs-CZ">
                <a:solidFill>
                  <a:srgbClr val="94476B"/>
                </a:solidFill>
                <a:latin typeface="Tahoma" pitchFamily="32"/>
                <a:ea typeface="Tahoma" pitchFamily="34"/>
                <a:cs typeface="Tahoma" pitchFamily="34"/>
              </a:rPr>
              <a:t>53 000</a:t>
            </a:r>
            <a:r>
              <a:rPr lang="cs-CZ">
                <a:latin typeface="Tahoma" pitchFamily="32"/>
                <a:ea typeface="Tahoma" pitchFamily="34"/>
                <a:cs typeface="Tahoma" pitchFamily="34"/>
              </a:rPr>
              <a:t>  m³</a:t>
            </a:r>
          </a:p>
          <a:p>
            <a:pPr lvl="0">
              <a:buNone/>
            </a:pPr>
            <a:endParaRPr lang="cs-CZ">
              <a:ea typeface="Tahoma" pitchFamily="34"/>
              <a:cs typeface="Tahoma" pitchFamily="34"/>
            </a:endParaRPr>
          </a:p>
          <a:p>
            <a:pPr lvl="0">
              <a:buNone/>
            </a:pPr>
            <a:r>
              <a:rPr lang="cs-CZ">
                <a:latin typeface="Tahoma" pitchFamily="32"/>
                <a:ea typeface="Tahoma" pitchFamily="34"/>
                <a:cs typeface="Tahoma" pitchFamily="34"/>
              </a:rPr>
              <a:t>92 000ml =  </a:t>
            </a:r>
            <a:r>
              <a:rPr lang="cs-CZ">
                <a:solidFill>
                  <a:srgbClr val="94476B"/>
                </a:solidFill>
                <a:latin typeface="Tahoma" pitchFamily="32"/>
                <a:ea typeface="Tahoma" pitchFamily="34"/>
                <a:cs typeface="Tahoma" pitchFamily="34"/>
              </a:rPr>
              <a:t>92 000</a:t>
            </a:r>
            <a:r>
              <a:rPr lang="cs-CZ">
                <a:latin typeface="Tahoma" pitchFamily="32"/>
                <a:ea typeface="Tahoma" pitchFamily="34"/>
                <a:cs typeface="Tahoma" pitchFamily="34"/>
              </a:rPr>
              <a:t> cm³ = </a:t>
            </a:r>
            <a:r>
              <a:rPr lang="cs-CZ">
                <a:solidFill>
                  <a:srgbClr val="94476B"/>
                </a:solidFill>
                <a:latin typeface="Tahoma" pitchFamily="32"/>
                <a:ea typeface="Tahoma" pitchFamily="34"/>
                <a:cs typeface="Tahoma" pitchFamily="34"/>
              </a:rPr>
              <a:t>92</a:t>
            </a:r>
            <a:r>
              <a:rPr lang="cs-CZ">
                <a:latin typeface="Tahoma" pitchFamily="32"/>
                <a:ea typeface="Tahoma" pitchFamily="34"/>
                <a:cs typeface="Tahoma" pitchFamily="34"/>
              </a:rPr>
              <a:t> dm³ = </a:t>
            </a:r>
            <a:r>
              <a:rPr lang="cs-CZ">
                <a:solidFill>
                  <a:srgbClr val="94476B"/>
                </a:solidFill>
                <a:latin typeface="Tahoma" pitchFamily="32"/>
                <a:ea typeface="Tahoma" pitchFamily="34"/>
                <a:cs typeface="Tahoma" pitchFamily="34"/>
              </a:rPr>
              <a:t>92</a:t>
            </a:r>
            <a:r>
              <a:rPr lang="cs-CZ">
                <a:latin typeface="Tahoma" pitchFamily="32"/>
                <a:ea typeface="Tahoma" pitchFamily="34"/>
                <a:cs typeface="Tahoma" pitchFamily="34"/>
              </a:rPr>
              <a:t> l</a:t>
            </a:r>
            <a:r>
              <a:rPr lang="cs-CZ">
                <a:ea typeface="Tahoma" pitchFamily="34"/>
                <a:cs typeface="Tahoma" pitchFamily="34"/>
              </a:rPr>
              <a:t>    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yt-cool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270</Words>
  <Application>Microsoft Office PowerPoint</Application>
  <PresentationFormat>Vlastní</PresentationFormat>
  <Paragraphs>88</Paragraphs>
  <Slides>8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Výchozí</vt:lpstr>
      <vt:lpstr>lyt-cool</vt:lpstr>
      <vt:lpstr>Jednotky objemu 2</vt:lpstr>
      <vt:lpstr>Opakování – známé jednotky objemu</vt:lpstr>
      <vt:lpstr>Převody vedlejších jednotek objemu</vt:lpstr>
      <vt:lpstr>A teď tedy jednotky vedlejší</vt:lpstr>
      <vt:lpstr>Převody jednotek objemu</vt:lpstr>
      <vt:lpstr>Zapamatuj   si  !!!</vt:lpstr>
      <vt:lpstr>A teď trocha procvičení</vt:lpstr>
      <vt:lpstr>A teď trocha procvičení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Jednotky objemu 2</dc:title>
  <dc:creator>Uzivatel</dc:creator>
  <cp:lastModifiedBy>Klanova</cp:lastModifiedBy>
  <cp:revision>4</cp:revision>
  <dcterms:created xsi:type="dcterms:W3CDTF">2013-05-26T15:29:35Z</dcterms:created>
  <dcterms:modified xsi:type="dcterms:W3CDTF">2013-11-15T12:13:30Z</dcterms:modified>
</cp:coreProperties>
</file>