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6C531D4-254D-4672-BDC7-053A125A6557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44441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944AB6D-0DDE-4AC8-8AAF-6C43DA406CB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35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8F6B44-02E8-45CE-8749-BA9629DD2E1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9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CFCD02-188A-4862-BAC4-4A6FF139E88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05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83986E-D7AA-4D77-8C74-B3BAB3134A5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66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25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139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5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16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62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3811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29A9EB-6A54-4EDB-94E8-FD4FD16ABBE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2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567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66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52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9EE206-D415-44A8-9702-4F24C98BA1A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96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F1D44B-E38F-436F-A224-2BE2F1B8164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66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FE89FF-B47A-4258-9FEE-45FA907CC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55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15C182-4D4C-41E7-A0E6-2D05702A66D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01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5A0BB5-15D1-4C34-8847-09BA9D5F4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56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BC28BB-F091-4580-B4EE-352CC853759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71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854599-AC7D-41D8-9413-2A962588982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7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979F61F-1543-43B3-95F8-1B94C5BF253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2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cs-CZ" sz="3200" b="0" i="0" u="none" strike="noStrike" kern="1200">
          <a:ln>
            <a:noFill/>
          </a:ln>
          <a:latin typeface="Arial" pitchFamily="18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832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2400" b="1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cs-CZ" sz="2400" b="0" i="0" u="none" strike="noStrike">
          <a:ln>
            <a:noFill/>
          </a:ln>
          <a:solidFill>
            <a:srgbClr val="000000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3200"/>
              <a:t>Jednotky objemu 2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cs-CZ" b="1">
                <a:latin typeface="Thorndale" pitchFamily="18"/>
              </a:rPr>
              <a:t>Vedlejší  jednotky objemu</a:t>
            </a:r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20" y="5508029"/>
            <a:ext cx="33258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3600"/>
              <a:t>Opakování – známé jednotky objemu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cs-CZ"/>
              <a:t>Základní jednotka    </a:t>
            </a:r>
            <a:r>
              <a:rPr lang="cs-CZ">
                <a:solidFill>
                  <a:srgbClr val="DC2300"/>
                </a:solidFill>
              </a:rPr>
              <a:t>metr krychlový ( kubík)</a:t>
            </a:r>
            <a:r>
              <a:rPr lang="cs-CZ"/>
              <a:t>...... značka   </a:t>
            </a:r>
            <a:r>
              <a:rPr lang="cs-CZ">
                <a:solidFill>
                  <a:srgbClr val="DC2300"/>
                </a:solidFill>
              </a:rPr>
              <a:t>m</a:t>
            </a:r>
            <a:r>
              <a:rPr lang="cs-CZ">
                <a:solidFill>
                  <a:srgbClr val="DC2300"/>
                </a:solidFill>
                <a:latin typeface="Tahoma" pitchFamily="32"/>
                <a:ea typeface="Tahoma" pitchFamily="34"/>
                <a:cs typeface="Tahoma" pitchFamily="34"/>
              </a:rPr>
              <a:t>³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/>
              <a:t>Odvozené jednotky   </a:t>
            </a:r>
            <a:r>
              <a:rPr lang="cs-CZ">
                <a:solidFill>
                  <a:srgbClr val="DC2300"/>
                </a:solidFill>
              </a:rPr>
              <a:t>kilometr krychlový   </a:t>
            </a:r>
            <a:r>
              <a:rPr lang="cs-CZ"/>
              <a:t>..... značka </a:t>
            </a:r>
            <a:r>
              <a:rPr lang="cs-CZ">
                <a:solidFill>
                  <a:srgbClr val="DC2300"/>
                </a:solidFill>
              </a:rPr>
              <a:t>  km</a:t>
            </a:r>
            <a:r>
              <a:rPr lang="cs-CZ">
                <a:solidFill>
                  <a:srgbClr val="DC2300"/>
                </a:solidFill>
                <a:latin typeface="Tahoma" pitchFamily="32"/>
                <a:ea typeface="Tahoma" pitchFamily="34"/>
                <a:cs typeface="Tahoma" pitchFamily="34"/>
              </a:rPr>
              <a:t>³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/>
              <a:t>                                 </a:t>
            </a:r>
            <a:r>
              <a:rPr lang="cs-CZ">
                <a:solidFill>
                  <a:srgbClr val="DC2300"/>
                </a:solidFill>
              </a:rPr>
              <a:t>decimetr krychlový   </a:t>
            </a:r>
            <a:r>
              <a:rPr lang="cs-CZ"/>
              <a:t>...... značka </a:t>
            </a:r>
            <a:r>
              <a:rPr lang="cs-CZ">
                <a:solidFill>
                  <a:srgbClr val="DC2300"/>
                </a:solidFill>
              </a:rPr>
              <a:t>  dm</a:t>
            </a:r>
            <a:r>
              <a:rPr lang="cs-CZ">
                <a:solidFill>
                  <a:srgbClr val="DC2300"/>
                </a:solidFill>
                <a:latin typeface="Tahoma" pitchFamily="32"/>
                <a:ea typeface="Tahoma" pitchFamily="34"/>
                <a:cs typeface="Tahoma" pitchFamily="34"/>
              </a:rPr>
              <a:t>³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>
                <a:solidFill>
                  <a:srgbClr val="DC2300"/>
                </a:solidFill>
              </a:rPr>
              <a:t>                                 centimetr krychlový </a:t>
            </a:r>
            <a:r>
              <a:rPr lang="cs-CZ"/>
              <a:t>...... značka </a:t>
            </a:r>
            <a:r>
              <a:rPr lang="cs-CZ">
                <a:solidFill>
                  <a:srgbClr val="DC2300"/>
                </a:solidFill>
              </a:rPr>
              <a:t>   cm</a:t>
            </a:r>
            <a:r>
              <a:rPr lang="cs-CZ">
                <a:solidFill>
                  <a:srgbClr val="DC2300"/>
                </a:solidFill>
                <a:latin typeface="Tahoma" pitchFamily="32"/>
                <a:ea typeface="Tahoma" pitchFamily="34"/>
                <a:cs typeface="Tahoma" pitchFamily="34"/>
              </a:rPr>
              <a:t>³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>
                <a:solidFill>
                  <a:srgbClr val="DC2300"/>
                </a:solidFill>
              </a:rPr>
              <a:t>                                 milimetrkrychlový     </a:t>
            </a:r>
            <a:r>
              <a:rPr lang="cs-CZ"/>
              <a:t>...... značka </a:t>
            </a:r>
            <a:r>
              <a:rPr lang="cs-CZ">
                <a:solidFill>
                  <a:srgbClr val="DC2300"/>
                </a:solidFill>
              </a:rPr>
              <a:t>  mm</a:t>
            </a:r>
            <a:r>
              <a:rPr lang="cs-CZ">
                <a:solidFill>
                  <a:srgbClr val="DC2300"/>
                </a:solidFill>
                <a:latin typeface="Tahoma" pitchFamily="32"/>
                <a:ea typeface="Tahoma" pitchFamily="34"/>
                <a:cs typeface="Tahoma" pitchFamily="34"/>
              </a:rPr>
              <a:t>³</a:t>
            </a: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endParaRPr lang="cs-CZ">
              <a:solidFill>
                <a:srgbClr val="DC2300"/>
              </a:solidFill>
            </a:endParaRPr>
          </a:p>
          <a:p>
            <a:pPr lvl="0"/>
            <a:r>
              <a:rPr lang="cs-CZ"/>
              <a:t>A tedˇ si zopakujeme ještě jejich převody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Převody vedlejších jednotek objemu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611172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  hl</a:t>
            </a:r>
            <a:r>
              <a:rPr lang="cs-CZ" sz="4000" b="1"/>
              <a:t>          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l</a:t>
            </a:r>
            <a:r>
              <a:rPr lang="cs-CZ" sz="4000" b="1"/>
              <a:t>        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dl</a:t>
            </a:r>
            <a:r>
              <a:rPr lang="cs-CZ" sz="4000" b="1"/>
              <a:t>        c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l</a:t>
            </a:r>
            <a:r>
              <a:rPr lang="cs-CZ" sz="4000" b="1"/>
              <a:t>       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l</a:t>
            </a:r>
            <a:r>
              <a:rPr lang="cs-CZ" sz="4000" b="1"/>
              <a:t>  </a:t>
            </a:r>
          </a:p>
          <a:p>
            <a:pPr lvl="0">
              <a:buNone/>
            </a:pPr>
            <a:endParaRPr lang="cs-CZ" sz="4000"/>
          </a:p>
          <a:p>
            <a:pPr lvl="0">
              <a:buNone/>
            </a:pPr>
            <a:r>
              <a:rPr lang="cs-CZ"/>
              <a:t>   </a:t>
            </a:r>
          </a:p>
          <a:p>
            <a:pPr lvl="0">
              <a:buNone/>
            </a:pPr>
            <a:r>
              <a:rPr lang="cs-CZ"/>
              <a:t>    </a:t>
            </a:r>
            <a:r>
              <a:rPr lang="cs-CZ" sz="5400"/>
              <a:t> .</a:t>
            </a:r>
            <a:r>
              <a:rPr lang="cs-CZ" sz="4000"/>
              <a:t> </a:t>
            </a:r>
            <a:r>
              <a:rPr lang="cs-CZ" sz="2800"/>
              <a:t> 100   </a:t>
            </a:r>
            <a:r>
              <a:rPr lang="cs-CZ"/>
              <a:t>                              </a:t>
            </a:r>
            <a:r>
              <a:rPr lang="cs-CZ" sz="4000" b="1">
                <a:effectLst>
                  <a:outerShdw dist="17961" dir="2700000">
                    <a:scrgbClr r="0" g="0" b="0"/>
                  </a:outerShdw>
                </a:effectLst>
              </a:rPr>
              <a:t>. </a:t>
            </a:r>
            <a:r>
              <a:rPr lang="cs-CZ" sz="3200"/>
              <a:t>10</a:t>
            </a:r>
          </a:p>
          <a:p>
            <a:pPr lvl="0">
              <a:buNone/>
            </a:pPr>
            <a:r>
              <a:rPr lang="cs-CZ"/>
              <a:t>                       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     </a:t>
            </a:r>
            <a:r>
              <a:rPr lang="cs-CZ" sz="5400"/>
              <a:t> : </a:t>
            </a:r>
            <a:r>
              <a:rPr lang="cs-CZ" sz="3200"/>
              <a:t>100</a:t>
            </a:r>
            <a:r>
              <a:rPr lang="cs-CZ" sz="5400"/>
              <a:t>   </a:t>
            </a:r>
            <a:r>
              <a:rPr lang="cs-CZ"/>
              <a:t>                          </a:t>
            </a:r>
            <a:r>
              <a:rPr lang="cs-CZ" sz="4000" b="1"/>
              <a:t>: </a:t>
            </a:r>
            <a:r>
              <a:rPr lang="cs-CZ" sz="3200"/>
              <a:t>10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</p:txBody>
      </p:sp>
      <p:sp>
        <p:nvSpPr>
          <p:cNvPr id="4" name="Přímá spojnice 3"/>
          <p:cNvSpPr/>
          <p:nvPr/>
        </p:nvSpPr>
        <p:spPr>
          <a:xfrm>
            <a:off x="3311999" y="4140000"/>
            <a:ext cx="5616001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Přímá spojnice 4"/>
          <p:cNvSpPr/>
          <p:nvPr/>
        </p:nvSpPr>
        <p:spPr>
          <a:xfrm flipH="1">
            <a:off x="3311999" y="5472000"/>
            <a:ext cx="5544001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6" name="Přímá spojnice 5"/>
          <p:cNvSpPr/>
          <p:nvPr/>
        </p:nvSpPr>
        <p:spPr>
          <a:xfrm>
            <a:off x="1584000" y="4176000"/>
            <a:ext cx="1296000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7" name="Přímá spojnice 6"/>
          <p:cNvSpPr/>
          <p:nvPr/>
        </p:nvSpPr>
        <p:spPr>
          <a:xfrm flipH="1">
            <a:off x="1512000" y="5472000"/>
            <a:ext cx="1224000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 build="p"/>
      <p:bldP spid="3" grpId="2" build="p"/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A teď tedy jednotky vedlejší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/>
              <a:t>       </a:t>
            </a:r>
          </a:p>
          <a:p>
            <a:pPr lvl="0">
              <a:buNone/>
            </a:pPr>
            <a:r>
              <a:rPr lang="cs-CZ" sz="2800">
                <a:solidFill>
                  <a:srgbClr val="94006B"/>
                </a:solidFill>
              </a:rPr>
              <a:t>litr               </a:t>
            </a:r>
            <a:r>
              <a:rPr lang="cs-CZ" sz="2800"/>
              <a:t>...značka</a:t>
            </a:r>
            <a:r>
              <a:rPr lang="cs-CZ" sz="2800">
                <a:solidFill>
                  <a:srgbClr val="94006B"/>
                </a:solidFill>
              </a:rPr>
              <a:t>              l</a:t>
            </a:r>
          </a:p>
          <a:p>
            <a:pPr lvl="0">
              <a:buNone/>
            </a:pPr>
            <a:endParaRPr lang="cs-CZ" sz="2800">
              <a:solidFill>
                <a:srgbClr val="94006B"/>
              </a:solidFill>
            </a:endParaRPr>
          </a:p>
          <a:p>
            <a:pPr lvl="0">
              <a:buNone/>
            </a:pPr>
            <a:r>
              <a:rPr lang="cs-CZ" sz="2800">
                <a:solidFill>
                  <a:srgbClr val="94006B"/>
                </a:solidFill>
              </a:rPr>
              <a:t>hektolitr      </a:t>
            </a:r>
            <a:r>
              <a:rPr lang="cs-CZ" sz="2800"/>
              <a:t>...značka</a:t>
            </a:r>
            <a:r>
              <a:rPr lang="cs-CZ" sz="2800">
                <a:solidFill>
                  <a:srgbClr val="94006B"/>
                </a:solidFill>
              </a:rPr>
              <a:t>             hl</a:t>
            </a:r>
          </a:p>
          <a:p>
            <a:pPr lvl="0">
              <a:buNone/>
            </a:pPr>
            <a:endParaRPr lang="cs-CZ" sz="2800">
              <a:solidFill>
                <a:srgbClr val="94006B"/>
              </a:solidFill>
            </a:endParaRPr>
          </a:p>
          <a:p>
            <a:pPr lvl="0">
              <a:buNone/>
            </a:pPr>
            <a:r>
              <a:rPr lang="cs-CZ" sz="2800">
                <a:solidFill>
                  <a:srgbClr val="94006B"/>
                </a:solidFill>
              </a:rPr>
              <a:t>decilitr        </a:t>
            </a:r>
            <a:r>
              <a:rPr lang="cs-CZ" sz="2800"/>
              <a:t>...značka</a:t>
            </a:r>
            <a:r>
              <a:rPr lang="cs-CZ" sz="2800">
                <a:solidFill>
                  <a:srgbClr val="94006B"/>
                </a:solidFill>
              </a:rPr>
              <a:t>             dl</a:t>
            </a:r>
          </a:p>
          <a:p>
            <a:pPr lvl="0">
              <a:buNone/>
            </a:pPr>
            <a:endParaRPr lang="cs-CZ" sz="2800">
              <a:solidFill>
                <a:srgbClr val="94006B"/>
              </a:solidFill>
            </a:endParaRPr>
          </a:p>
          <a:p>
            <a:pPr lvl="0">
              <a:buNone/>
            </a:pPr>
            <a:r>
              <a:rPr lang="cs-CZ" sz="2800">
                <a:solidFill>
                  <a:srgbClr val="94006B"/>
                </a:solidFill>
              </a:rPr>
              <a:t>centilitr       </a:t>
            </a:r>
            <a:r>
              <a:rPr lang="cs-CZ" sz="2800"/>
              <a:t>...značka</a:t>
            </a:r>
            <a:r>
              <a:rPr lang="cs-CZ" sz="2800">
                <a:solidFill>
                  <a:srgbClr val="94006B"/>
                </a:solidFill>
              </a:rPr>
              <a:t>             cl</a:t>
            </a:r>
          </a:p>
          <a:p>
            <a:pPr lvl="0">
              <a:buNone/>
            </a:pPr>
            <a:endParaRPr lang="cs-CZ" sz="2800">
              <a:solidFill>
                <a:srgbClr val="94006B"/>
              </a:solidFill>
            </a:endParaRPr>
          </a:p>
          <a:p>
            <a:pPr lvl="0">
              <a:buNone/>
            </a:pPr>
            <a:r>
              <a:rPr lang="cs-CZ" sz="2800">
                <a:solidFill>
                  <a:srgbClr val="94006B"/>
                </a:solidFill>
              </a:rPr>
              <a:t>mililitr          </a:t>
            </a:r>
            <a:r>
              <a:rPr lang="cs-CZ" sz="2800"/>
              <a:t>...značka</a:t>
            </a:r>
            <a:r>
              <a:rPr lang="cs-CZ" sz="2800">
                <a:solidFill>
                  <a:srgbClr val="94006B"/>
                </a:solidFill>
              </a:rPr>
              <a:t>            ml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Převody jednotek objemu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8608320" cy="571572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 sz="4000" b="1"/>
              <a:t>km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   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   dm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   cm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  mm</a:t>
            </a:r>
            <a:r>
              <a:rPr lang="cs-CZ" sz="4000" b="1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000" b="1"/>
              <a:t>  </a:t>
            </a:r>
          </a:p>
          <a:p>
            <a:pPr lvl="0">
              <a:buNone/>
            </a:pPr>
            <a:endParaRPr lang="cs-CZ" sz="4000"/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                                     </a:t>
            </a:r>
            <a:r>
              <a:rPr lang="cs-CZ" sz="4000" b="1">
                <a:effectLst>
                  <a:outerShdw dist="17961" dir="2700000">
                    <a:scrgbClr r="0" g="0" b="0"/>
                  </a:outerShdw>
                </a:effectLst>
              </a:rPr>
              <a:t>. </a:t>
            </a:r>
            <a:r>
              <a:rPr lang="cs-CZ" sz="3200"/>
              <a:t>1000</a:t>
            </a:r>
          </a:p>
          <a:p>
            <a:pPr lvl="0">
              <a:buNone/>
            </a:pPr>
            <a:r>
              <a:rPr lang="cs-CZ"/>
              <a:t>                       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                                      </a:t>
            </a:r>
            <a:r>
              <a:rPr lang="cs-CZ" sz="4000" b="1"/>
              <a:t>: </a:t>
            </a:r>
            <a:r>
              <a:rPr lang="cs-CZ" sz="3200"/>
              <a:t>1000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  <a:p>
            <a:pPr lvl="0">
              <a:buNone/>
            </a:pPr>
            <a:endParaRPr lang="cs-CZ"/>
          </a:p>
        </p:txBody>
      </p:sp>
      <p:sp>
        <p:nvSpPr>
          <p:cNvPr id="4" name="Přímá spojnice 3"/>
          <p:cNvSpPr/>
          <p:nvPr/>
        </p:nvSpPr>
        <p:spPr>
          <a:xfrm>
            <a:off x="3311999" y="4140000"/>
            <a:ext cx="5616001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5" name="Přímá spojnice 4"/>
          <p:cNvSpPr/>
          <p:nvPr/>
        </p:nvSpPr>
        <p:spPr>
          <a:xfrm flipH="1">
            <a:off x="3311999" y="5472000"/>
            <a:ext cx="5544001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  <a:tailEnd type="arrow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1" build="p"/>
      <p:bldP spid="3" grpId="2" build="p"/>
      <p:bldP spid="3" grpId="3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4000"/>
              <a:t>Zapamatuj   si  !!!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 algn="ctr">
              <a:buNone/>
            </a:pPr>
            <a:endParaRPr lang="cs-CZ"/>
          </a:p>
          <a:p>
            <a:pPr lvl="0" algn="ctr">
              <a:buNone/>
            </a:pPr>
            <a:endParaRPr lang="cs-CZ"/>
          </a:p>
          <a:p>
            <a:pPr lvl="0" algn="ctr">
              <a:buNone/>
            </a:pPr>
            <a:endParaRPr lang="cs-CZ"/>
          </a:p>
          <a:p>
            <a:pPr lvl="0" algn="ctr">
              <a:buNone/>
            </a:pPr>
            <a:endParaRPr lang="cs-CZ"/>
          </a:p>
          <a:p>
            <a:pPr lvl="0" algn="ctr">
              <a:buNone/>
            </a:pPr>
            <a:endParaRPr lang="cs-CZ"/>
          </a:p>
          <a:p>
            <a:pPr lvl="0" algn="ctr">
              <a:buNone/>
            </a:pPr>
            <a:r>
              <a:rPr lang="cs-CZ" sz="4800"/>
              <a:t>1 dm</a:t>
            </a:r>
            <a:r>
              <a:rPr lang="cs-CZ" sz="4800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 sz="4800">
                <a:ea typeface="Tahoma" pitchFamily="34"/>
                <a:cs typeface="Tahoma" pitchFamily="34"/>
              </a:rPr>
              <a:t>  =  1 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A teď trocha procvičení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/>
              <a:t>12 000 l =               hl                650 cl =              ml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2,5 hl =                   l                  650 ml =             cl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8 000ml =               l                   17 dl =               ml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2,4 m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>
                <a:ea typeface="Tahoma" pitchFamily="34"/>
                <a:cs typeface="Tahoma" pitchFamily="34"/>
              </a:rPr>
              <a:t> =                 dm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³ =                   l =                  hl</a:t>
            </a: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>
                <a:latin typeface="Tahoma" pitchFamily="32"/>
                <a:ea typeface="Tahoma" pitchFamily="34"/>
                <a:cs typeface="Tahoma" pitchFamily="34"/>
              </a:rPr>
              <a:t>82 dl =                  l =                    dm³ =               cm³</a:t>
            </a: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>
                <a:latin typeface="Tahoma" pitchFamily="32"/>
                <a:ea typeface="Tahoma" pitchFamily="34"/>
                <a:cs typeface="Tahoma" pitchFamily="34"/>
              </a:rPr>
              <a:t>0,53 hl =               l =                    dm³ =                 m³</a:t>
            </a: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>
                <a:latin typeface="Tahoma" pitchFamily="32"/>
                <a:ea typeface="Tahoma" pitchFamily="34"/>
                <a:cs typeface="Tahoma" pitchFamily="34"/>
              </a:rPr>
              <a:t>92 000ml =           cm³ =                dm³ =                 l</a:t>
            </a:r>
            <a:r>
              <a:rPr lang="cs-CZ">
                <a:ea typeface="Tahoma" pitchFamily="34"/>
                <a:cs typeface="Tahoma" pitchFamily="34"/>
              </a:rPr>
              <a:t>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A teď trocha procvičení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cs-CZ"/>
              <a:t>12 000 l =    </a:t>
            </a:r>
            <a:r>
              <a:rPr lang="cs-CZ">
                <a:solidFill>
                  <a:srgbClr val="94476B"/>
                </a:solidFill>
              </a:rPr>
              <a:t>120 </a:t>
            </a:r>
            <a:r>
              <a:rPr lang="cs-CZ"/>
              <a:t> hl                650 cl =   </a:t>
            </a:r>
            <a:r>
              <a:rPr lang="cs-CZ">
                <a:solidFill>
                  <a:srgbClr val="94476B"/>
                </a:solidFill>
              </a:rPr>
              <a:t>6 500</a:t>
            </a:r>
            <a:r>
              <a:rPr lang="cs-CZ"/>
              <a:t>  ml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2,5 hl      =  </a:t>
            </a:r>
            <a:r>
              <a:rPr lang="cs-CZ">
                <a:solidFill>
                  <a:srgbClr val="94476B"/>
                </a:solidFill>
              </a:rPr>
              <a:t>250 </a:t>
            </a:r>
            <a:r>
              <a:rPr lang="cs-CZ"/>
              <a:t>  l                  650 ml =  </a:t>
            </a:r>
            <a:r>
              <a:rPr lang="cs-CZ">
                <a:solidFill>
                  <a:srgbClr val="94476B"/>
                </a:solidFill>
              </a:rPr>
              <a:t>65 </a:t>
            </a:r>
            <a:r>
              <a:rPr lang="cs-CZ"/>
              <a:t> cl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8 000ml =   </a:t>
            </a:r>
            <a:r>
              <a:rPr lang="cs-CZ">
                <a:solidFill>
                  <a:srgbClr val="94476B"/>
                </a:solidFill>
              </a:rPr>
              <a:t>8  </a:t>
            </a:r>
            <a:r>
              <a:rPr lang="cs-CZ"/>
              <a:t>    l                   17 dl = </a:t>
            </a:r>
            <a:r>
              <a:rPr lang="cs-CZ">
                <a:solidFill>
                  <a:srgbClr val="94476B"/>
                </a:solidFill>
              </a:rPr>
              <a:t>1 700 </a:t>
            </a:r>
            <a:r>
              <a:rPr lang="cs-CZ"/>
              <a:t> ml</a:t>
            </a:r>
          </a:p>
          <a:p>
            <a:pPr lvl="0">
              <a:buNone/>
            </a:pPr>
            <a:endParaRPr lang="cs-CZ"/>
          </a:p>
          <a:p>
            <a:pPr lvl="0">
              <a:buNone/>
            </a:pPr>
            <a:r>
              <a:rPr lang="cs-CZ"/>
              <a:t>2,4 m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³</a:t>
            </a:r>
            <a:r>
              <a:rPr lang="cs-CZ">
                <a:ea typeface="Tahoma" pitchFamily="34"/>
                <a:cs typeface="Tahoma" pitchFamily="34"/>
              </a:rPr>
              <a:t> = </a:t>
            </a:r>
            <a:r>
              <a:rPr lang="cs-CZ">
                <a:solidFill>
                  <a:srgbClr val="94476B"/>
                </a:solidFill>
                <a:ea typeface="Tahoma" pitchFamily="34"/>
                <a:cs typeface="Tahoma" pitchFamily="34"/>
              </a:rPr>
              <a:t>2 400</a:t>
            </a:r>
            <a:r>
              <a:rPr lang="cs-CZ">
                <a:ea typeface="Tahoma" pitchFamily="34"/>
                <a:cs typeface="Tahoma" pitchFamily="34"/>
              </a:rPr>
              <a:t> dm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³ =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2 400 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l = 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24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  hl</a:t>
            </a: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>
                <a:latin typeface="Tahoma" pitchFamily="32"/>
                <a:ea typeface="Tahoma" pitchFamily="34"/>
                <a:cs typeface="Tahoma" pitchFamily="34"/>
              </a:rPr>
              <a:t>82 dl =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8,2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 l = 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8,2 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dm³ =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8 200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 cm³</a:t>
            </a: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>
                <a:latin typeface="Tahoma" pitchFamily="32"/>
                <a:ea typeface="Tahoma" pitchFamily="34"/>
                <a:cs typeface="Tahoma" pitchFamily="34"/>
              </a:rPr>
              <a:t>0,53 hl =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53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 l =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53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dm³ =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53 000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 m³</a:t>
            </a:r>
          </a:p>
          <a:p>
            <a:pPr lvl="0">
              <a:buNone/>
            </a:pPr>
            <a:endParaRPr lang="cs-CZ">
              <a:ea typeface="Tahoma" pitchFamily="34"/>
              <a:cs typeface="Tahoma" pitchFamily="34"/>
            </a:endParaRPr>
          </a:p>
          <a:p>
            <a:pPr lvl="0">
              <a:buNone/>
            </a:pPr>
            <a:r>
              <a:rPr lang="cs-CZ">
                <a:latin typeface="Tahoma" pitchFamily="32"/>
                <a:ea typeface="Tahoma" pitchFamily="34"/>
                <a:cs typeface="Tahoma" pitchFamily="34"/>
              </a:rPr>
              <a:t>92 000ml = 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92 000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cm³ =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92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dm³ = </a:t>
            </a:r>
            <a:r>
              <a:rPr lang="cs-CZ">
                <a:solidFill>
                  <a:srgbClr val="94476B"/>
                </a:solidFill>
                <a:latin typeface="Tahoma" pitchFamily="32"/>
                <a:ea typeface="Tahoma" pitchFamily="34"/>
                <a:cs typeface="Tahoma" pitchFamily="34"/>
              </a:rPr>
              <a:t>92</a:t>
            </a:r>
            <a:r>
              <a:rPr lang="cs-CZ">
                <a:latin typeface="Tahoma" pitchFamily="32"/>
                <a:ea typeface="Tahoma" pitchFamily="34"/>
                <a:cs typeface="Tahoma" pitchFamily="34"/>
              </a:rPr>
              <a:t> l</a:t>
            </a:r>
            <a:r>
              <a:rPr lang="cs-CZ">
                <a:ea typeface="Tahoma" pitchFamily="34"/>
                <a:cs typeface="Tahoma" pitchFamily="34"/>
              </a:rPr>
              <a:t>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270</Words>
  <Application>Microsoft Office PowerPoint</Application>
  <PresentationFormat>Vlastní</PresentationFormat>
  <Paragraphs>88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Výchozí</vt:lpstr>
      <vt:lpstr>lyt-cool</vt:lpstr>
      <vt:lpstr>Jednotky objemu 2</vt:lpstr>
      <vt:lpstr>Opakování – známé jednotky objemu</vt:lpstr>
      <vt:lpstr>Převody vedlejších jednotek objemu</vt:lpstr>
      <vt:lpstr>A teď tedy jednotky vedlejší</vt:lpstr>
      <vt:lpstr>Převody jednotek objemu</vt:lpstr>
      <vt:lpstr>Zapamatuj   si  !!!</vt:lpstr>
      <vt:lpstr>A teď trocha procvičení</vt:lpstr>
      <vt:lpstr>A teď trocha procvičení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Jednotky objemu 2</dc:title>
  <dc:creator>Uzivatel</dc:creator>
  <cp:lastModifiedBy>Klanova</cp:lastModifiedBy>
  <cp:revision>4</cp:revision>
  <dcterms:created xsi:type="dcterms:W3CDTF">2013-05-26T15:29:35Z</dcterms:created>
  <dcterms:modified xsi:type="dcterms:W3CDTF">2013-11-15T12:13:30Z</dcterms:modified>
</cp:coreProperties>
</file>